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4"/>
  </p:notesMasterIdLst>
  <p:sldIdLst>
    <p:sldId id="269" r:id="rId2"/>
    <p:sldId id="271" r:id="rId3"/>
    <p:sldId id="272" r:id="rId4"/>
    <p:sldId id="273" r:id="rId5"/>
    <p:sldId id="274" r:id="rId6"/>
    <p:sldId id="278" r:id="rId7"/>
    <p:sldId id="277" r:id="rId8"/>
    <p:sldId id="276" r:id="rId9"/>
    <p:sldId id="294" r:id="rId10"/>
    <p:sldId id="295" r:id="rId11"/>
    <p:sldId id="296" r:id="rId12"/>
    <p:sldId id="297" r:id="rId13"/>
    <p:sldId id="298" r:id="rId14"/>
    <p:sldId id="300" r:id="rId15"/>
    <p:sldId id="301" r:id="rId16"/>
    <p:sldId id="302" r:id="rId17"/>
    <p:sldId id="299" r:id="rId18"/>
    <p:sldId id="275" r:id="rId19"/>
    <p:sldId id="279" r:id="rId20"/>
    <p:sldId id="280" r:id="rId21"/>
    <p:sldId id="281" r:id="rId22"/>
    <p:sldId id="282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7566-EE2F-4C32-9250-74B871C98D4C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BC5AF-8D6B-4F7C-AB01-535734D3AE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55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CF6ED-0489-46FE-A178-1DA62D2B08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D5A4E-B0CD-4796-852B-35FC943D10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41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F3090-43F8-4635-8795-065EA195AA2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CEA87-C872-4B41-BAD3-010357366B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934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2" y="274639"/>
            <a:ext cx="65341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82DF3-8A57-4608-AE25-4B95C604A9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8BB7C-8A37-4664-8C97-563F44E929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701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5658E-97C8-4A51-865B-27C52B5F17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88F5F-4587-4B9B-90F7-A05490E0B0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88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FC652-7F94-478B-896F-BE7A2D2F7E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EB24E-445D-45BA-AA44-EE1A458800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172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600204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103CE-D7AA-43B5-8465-23E20B59B79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4656D-63AB-43F1-9DF7-7DEB625024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851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E9180-FB43-47C3-8032-FF976B33C7F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61ACE-98EA-456E-A5AE-2BC6155C1F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203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239A8-9B1B-40AA-9578-961793113A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960A0-AC00-4473-9A05-C78C788575B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725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AF4DA-9474-43C3-B6FF-87490292AE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6C7A3-513A-41A0-BA01-486B7428E2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950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29758-B823-468D-BCBE-63C31E5EA8F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E9DFF-B4D4-4C2E-8695-51C7A5725F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663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467D1-89CD-4790-A59F-8D0CBACD66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A119C-0FF1-44D7-ACE5-184487C0183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022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CA7F5F-7DFD-4017-A7CB-96F0D63226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11.12.2020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AD21582-6CAD-4765-999B-2C72961048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129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spect="1"/>
          </p:cNvSpPr>
          <p:nvPr>
            <p:ph type="ctrTitle"/>
          </p:nvPr>
        </p:nvSpPr>
        <p:spPr>
          <a:xfrm>
            <a:off x="359999" y="359999"/>
            <a:ext cx="8424936" cy="38864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8352928" cy="360040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правоприменительной практики</a:t>
            </a:r>
          </a:p>
          <a:p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осуществления УГАН НОТБ ЮФО Ространснадзора государственного контроля (надзора) в области использования воздушного пространства за 2019 год.</a:t>
            </a:r>
          </a:p>
          <a:p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вопросы организации и осуществления государственного контроля в области использования воздушного </a:t>
            </a: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пространства</a:t>
            </a:r>
          </a:p>
          <a:p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sz="2000" dirty="0" smtClean="0">
              <a:solidFill>
                <a:schemeClr val="tx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г. Ростов-на-Дону 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2020 г.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41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50" name="Picture 2" descr="C:\Users\fs_onsivpao_tba\Documents\1. Публичные мероприятия дек 2020\aviahimraboty-na-ka-26-2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86" y="1340768"/>
            <a:ext cx="8013369" cy="527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120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4" name="Picture 2" descr="C:\Users\fs_onsivpao_tba\Documents\1. Публичные мероприятия дек 2020\gold_gold_gold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13" y="1196752"/>
            <a:ext cx="8043773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561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098" name="Picture 2" descr="C:\Users\fs_onsivpao_tba\Documents\1. Публичные мероприятия дек 2020\narp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96752"/>
            <a:ext cx="8363272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31717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122" name="Picture 2" descr="C:\Users\fs_onsivpao_tba\Documents\1. Публичные мероприятия дек 2020\5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776863" cy="537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601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70" name="Picture 2" descr="C:\Users\fs_onsivpao_tba\Documents\1. Публичные мероприятия дек 2020\388467-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7776863" cy="526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6792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146" name="Picture 2" descr="C:\Users\fs_onsivpao_tba\Documents\1. Публичные мероприятия дек 2020\hqdefault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7560840" cy="5240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4770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pic>
        <p:nvPicPr>
          <p:cNvPr id="8194" name="Picture 2" descr="C:\Users\fs_onsivpao_tba\Documents\1. Публичные мероприятия дек 2020\DSC_023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00200"/>
            <a:ext cx="8064896" cy="496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95265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53" y="1068392"/>
            <a:ext cx="8006995" cy="5630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59359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spect="1"/>
          </p:cNvSpPr>
          <p:nvPr>
            <p:ph type="ctrTitle"/>
          </p:nvPr>
        </p:nvSpPr>
        <p:spPr>
          <a:xfrm>
            <a:off x="359999" y="359999"/>
            <a:ext cx="8424936" cy="38864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764704"/>
            <a:ext cx="8352928" cy="5904657"/>
          </a:xfrm>
        </p:spPr>
        <p:txBody>
          <a:bodyPr>
            <a:noAutofit/>
          </a:bodyPr>
          <a:lstStyle/>
          <a:p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50" name="Picture 2" descr="C:\Users\fs_onsivpao_tba\Documents\1. Публичные мероприятия дек 2020\sky-city-aircraft-vehicle-aviation-sailing-flight-toy-parachute-gulf-parasailing-doha-qatar-atmosphere-of-earth-5706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5"/>
            <a:ext cx="8064896" cy="603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26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spect="1"/>
          </p:cNvSpPr>
          <p:nvPr>
            <p:ph type="ctrTitle"/>
          </p:nvPr>
        </p:nvSpPr>
        <p:spPr>
          <a:xfrm>
            <a:off x="926411" y="333378"/>
            <a:ext cx="7772400" cy="1470025"/>
          </a:xfrm>
        </p:spPr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3068960"/>
            <a:ext cx="67687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fs_onsivpao_tba\Documents\1. Публичные мероприятия дек 2020\Parasailing_201907081615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2060848"/>
            <a:ext cx="8748883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31389" y="3244334"/>
            <a:ext cx="481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160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spect="1"/>
          </p:cNvSpPr>
          <p:nvPr>
            <p:ph type="ctrTitle"/>
          </p:nvPr>
        </p:nvSpPr>
        <p:spPr>
          <a:xfrm>
            <a:off x="359999" y="359999"/>
            <a:ext cx="8424936" cy="38864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068391"/>
            <a:ext cx="8352928" cy="5600969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Воздушный кодекс Российской Федерации от 19.03.1997 №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60-ФЗ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использования воздушного пространства Российской Федерации (</a:t>
            </a:r>
            <a:r>
              <a:rPr lang="ru-RU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Российской Федерации от 11.03.2010 № 138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Федеральные авиационные правила «Подготовка и выполнение полетов в гражданской авиации Российской Федерации» </a:t>
            </a:r>
            <a:r>
              <a:rPr lang="ru-RU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Минтранса России от 31.07.2009 № 128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авиационные правила «Организация планирования использования воздушного пространства Российской Федерации» (</a:t>
            </a:r>
            <a:r>
              <a:rPr lang="ru-RU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Минтранса России от 16.01.2012 № 6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разработке, установлению, ведению и снятию временного и местного режимов, а также кратковременных ограничений (</a:t>
            </a:r>
            <a:r>
              <a:rPr lang="ru-RU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Минтранса России от 27.06.2011 № 171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Табель сообщений о движении воздушных судов в Российской Федерации (</a:t>
            </a:r>
            <a:r>
              <a:rPr lang="ru-RU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Минтранса России от 24.01.2013 № 13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740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pic>
        <p:nvPicPr>
          <p:cNvPr id="1026" name="Picture 2" descr="C:\Users\fs_onsivpao_tba\Documents\1. Публичные мероприятия дек 2020\152815_FAADrones_Johnso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23485"/>
            <a:ext cx="8229600" cy="427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13681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pic>
        <p:nvPicPr>
          <p:cNvPr id="2050" name="Picture 2" descr="C:\Users\fs_onsivpao_tba\Documents\1. Публичные мероприятия дек 2020\25009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57629"/>
            <a:ext cx="8496944" cy="559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01199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pic>
        <p:nvPicPr>
          <p:cNvPr id="3074" name="Picture 2" descr="C:\Users\fs_onsivpao_tba\Documents\1. Публичные мероприятия дек 2020\ffn3e1-e154029306128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00200"/>
            <a:ext cx="8280920" cy="49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22591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spcBef>
                <a:spcPts val="625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262699"/>
                </a:solidFill>
                <a:latin typeface="Times New Roman"/>
                <a:cs typeface="Times New Roman"/>
              </a:rPr>
              <a:t>Количество выявленных нарушений и принятых мер административного воздействия при полетах легкой, сверхлегкой авиации (авиационно-химические работы и авиация общего назначения), БВС, ПБС на поднадзорной территории УГАН НОТБ ЮФО </a:t>
            </a:r>
            <a:r>
              <a:rPr lang="ru-RU" sz="2400" b="1" dirty="0" smtClean="0">
                <a:solidFill>
                  <a:srgbClr val="262699"/>
                </a:solidFill>
                <a:latin typeface="Times New Roman"/>
                <a:cs typeface="Times New Roman"/>
              </a:rPr>
              <a:t>Ространснадзора</a:t>
            </a:r>
            <a:endParaRPr lang="ru-RU" sz="1200" dirty="0" smtClean="0">
              <a:cs typeface="Times New Roman"/>
            </a:endParaRPr>
          </a:p>
          <a:p>
            <a:pPr algn="ctr">
              <a:spcBef>
                <a:spcPts val="625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262699"/>
                </a:solidFill>
                <a:latin typeface="Times New Roman"/>
                <a:cs typeface="Times New Roman"/>
              </a:rPr>
              <a:t> </a:t>
            </a:r>
            <a:endParaRPr lang="ru-RU" sz="1200" dirty="0">
              <a:ea typeface="Calibri"/>
              <a:cs typeface="Times New Roman"/>
            </a:endParaRPr>
          </a:p>
          <a:p>
            <a:endParaRPr lang="ru-RU" sz="24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562823"/>
              </p:ext>
            </p:extLst>
          </p:nvPr>
        </p:nvGraphicFramePr>
        <p:xfrm>
          <a:off x="1403648" y="4293096"/>
          <a:ext cx="6570980" cy="2186305"/>
        </p:xfrm>
        <a:graphic>
          <a:graphicData uri="http://schemas.openxmlformats.org/drawingml/2006/table">
            <a:tbl>
              <a:tblPr/>
              <a:tblGrid>
                <a:gridCol w="1620520"/>
                <a:gridCol w="1979930"/>
                <a:gridCol w="2970530"/>
              </a:tblGrid>
              <a:tr h="252730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4770" marR="6477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2019 год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595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Всего нарушений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70" marR="6477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15595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том числе: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70" marR="6477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15595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АОН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70" marR="6477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15595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БВС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70" marR="6477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15595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ПБС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70" marR="6477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12547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spcBef>
                <a:spcPts val="625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Применение статьи 11.4. КоАП РФ</a:t>
            </a:r>
            <a:endParaRPr lang="ru-RU" sz="1600" dirty="0">
              <a:ea typeface="Calibri"/>
              <a:cs typeface="Times New Roman"/>
            </a:endParaRPr>
          </a:p>
          <a:p>
            <a:pPr marL="0" indent="0" algn="ctr">
              <a:spcBef>
                <a:spcPts val="625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Нарушение </a:t>
            </a:r>
            <a:r>
              <a:rPr lang="ru-RU" sz="2400" dirty="0" smtClean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правил</a:t>
            </a:r>
          </a:p>
          <a:p>
            <a:pPr marL="0" indent="0" algn="ctr">
              <a:spcBef>
                <a:spcPts val="625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использования </a:t>
            </a:r>
            <a:r>
              <a:rPr lang="ru-RU" sz="2400" dirty="0">
                <a:solidFill>
                  <a:srgbClr val="1F497D"/>
                </a:solidFill>
                <a:latin typeface="Times New Roman"/>
                <a:ea typeface="Times New Roman"/>
                <a:cs typeface="Times New Roman"/>
              </a:rPr>
              <a:t>воздушного пространства.</a:t>
            </a:r>
            <a:endParaRPr lang="ru-RU" sz="1600" dirty="0">
              <a:ea typeface="Calibri"/>
              <a:cs typeface="Times New Roman"/>
            </a:endParaRPr>
          </a:p>
          <a:p>
            <a:endParaRPr lang="ru-RU" sz="24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862873"/>
              </p:ext>
            </p:extLst>
          </p:nvPr>
        </p:nvGraphicFramePr>
        <p:xfrm>
          <a:off x="1619672" y="3861048"/>
          <a:ext cx="5940425" cy="945515"/>
        </p:xfrm>
        <a:graphic>
          <a:graphicData uri="http://schemas.openxmlformats.org/drawingml/2006/table">
            <a:tbl>
              <a:tblPr/>
              <a:tblGrid>
                <a:gridCol w="2609850"/>
                <a:gridCol w="3330575"/>
              </a:tblGrid>
              <a:tr h="2527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ч.1 ст.11.4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70" marR="6477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ч.2 ст.11.4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595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70" marR="6477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15595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2%</a:t>
                      </a:r>
                      <a:endParaRPr lang="ru-RU" sz="11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70" marR="6477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98%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39483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3992792"/>
              </p:ext>
            </p:extLst>
          </p:nvPr>
        </p:nvGraphicFramePr>
        <p:xfrm>
          <a:off x="395536" y="2924944"/>
          <a:ext cx="8229598" cy="2086680"/>
        </p:xfrm>
        <a:graphic>
          <a:graphicData uri="http://schemas.openxmlformats.org/drawingml/2006/table">
            <a:tbl>
              <a:tblPr firstRow="1" firstCol="1" bandRow="1"/>
              <a:tblGrid>
                <a:gridCol w="1139359"/>
                <a:gridCol w="964406"/>
                <a:gridCol w="1047864"/>
                <a:gridCol w="1138741"/>
                <a:gridCol w="1138741"/>
                <a:gridCol w="1047864"/>
                <a:gridCol w="876621"/>
                <a:gridCol w="876002"/>
              </a:tblGrid>
              <a:tr h="41543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67" marR="66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Субъекты поднадзорной территории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 количество выявленных нарушений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67" marR="66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0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Республика Адыгея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67" marR="66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Республика Калмыкия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67" marR="66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Республика Крым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67" marR="66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Краснодарский край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67" marR="66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Астраханская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область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67" marR="66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Волгоградская область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67" marR="66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Ростовская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область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67" marR="66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2019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67" marR="667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67" marR="667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67" marR="667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67" marR="667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67" marR="667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67" marR="667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67" marR="667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67" marR="667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11298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36612" y="3085624"/>
          <a:ext cx="7470775" cy="1555115"/>
        </p:xfrm>
        <a:graphic>
          <a:graphicData uri="http://schemas.openxmlformats.org/drawingml/2006/table">
            <a:tbl>
              <a:tblPr/>
              <a:tblGrid>
                <a:gridCol w="2250440"/>
                <a:gridCol w="2790190"/>
                <a:gridCol w="2430145"/>
              </a:tblGrid>
              <a:tr h="315595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Пилоты, эксплуатанты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АОН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70" marR="6477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Внешние пилоты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БВС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Внешние пилоты ПБС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15595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70" marR="6477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15595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70" marR="6477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34%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4762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spcAft>
                <a:spcPts val="0"/>
              </a:spcAft>
              <a:buNone/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	Объектом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правонарушений, предусмотренных статьей 11.4 КоАП РФ, являются общественные отношения в области использования воздушного пространства.</a:t>
            </a:r>
            <a:endParaRPr lang="ru-RU" sz="16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	Объективная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сторона данного состава административного правонарушения может быть выражена как в форме действия, так и бездействия.</a:t>
            </a:r>
            <a:endParaRPr lang="ru-RU" sz="16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  <a:p>
            <a:endParaRPr lang="ru-RU" sz="24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01051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49580"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Пилоты нарушают требования воздушного законодательства путем противоправных действий, а именно использовал воздушное пространство класса:</a:t>
            </a:r>
            <a:endParaRPr lang="ru-RU" sz="1600" dirty="0">
              <a:ea typeface="Calibri"/>
              <a:cs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«С» без подачи плана использования воздушного пространства и без наличия разрешения на использование воздушного пространства </a:t>
            </a:r>
            <a:endParaRPr lang="ru-RU" sz="1600" dirty="0">
              <a:ea typeface="Calibri"/>
              <a:cs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«G» без уведомления соответствующих органов обслуживания воздушного движения о своей деятельности в соответствии с табелем сообщений о движении воздушных судов в Российской Федерации.</a:t>
            </a:r>
            <a:endParaRPr lang="ru-RU" sz="1600" dirty="0">
              <a:ea typeface="Calibri"/>
              <a:cs typeface="Times New Roman"/>
            </a:endParaRPr>
          </a:p>
          <a:p>
            <a:endParaRPr lang="ru-RU" sz="24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45341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spcAft>
                <a:spcPts val="0"/>
              </a:spcAft>
              <a:buNone/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	</a:t>
            </a:r>
          </a:p>
          <a:p>
            <a:pPr indent="0" algn="just">
              <a:spcAft>
                <a:spcPts val="0"/>
              </a:spcAft>
              <a:buNone/>
            </a:pPr>
            <a:endParaRPr lang="ru-RU" sz="2400" dirty="0">
              <a:latin typeface="Times New Roman"/>
              <a:ea typeface="Calibri"/>
              <a:cs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	Внешние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пилоты нарушают требования воздушного законодательства путем противоправных действий, а именно использовал воздушное пространство без подачи плана использования воздушного пространства и без наличия разрешения на использование воздушного пространства не зависимости от класса воздушного пространства.</a:t>
            </a:r>
            <a:endParaRPr lang="ru-RU" sz="1600" dirty="0">
              <a:ea typeface="Calibri"/>
              <a:cs typeface="Times New Roman"/>
            </a:endParaRPr>
          </a:p>
          <a:p>
            <a:endParaRPr lang="ru-RU" sz="24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1104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spect="1"/>
          </p:cNvSpPr>
          <p:nvPr>
            <p:ph type="ctrTitle"/>
          </p:nvPr>
        </p:nvSpPr>
        <p:spPr>
          <a:xfrm>
            <a:off x="359999" y="359999"/>
            <a:ext cx="8424936" cy="38864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980729"/>
            <a:ext cx="8352928" cy="5688632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правила использования воздушного пространства Российской Федерации </a:t>
            </a:r>
            <a:r>
              <a:rPr lang="ru-RU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(постановление Правительства Российской Федерации от 11.03.2010 № 138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разработанные в соответствии с Воздушным кодексом Российской Федерации и Конвенцией о международной гражданской авиации, подписанной в г. Чикаго 7 декабря 1944 г., устанавливают порядок использования воздушного пространства Российской Федерации в интересах экономики и обороны страны, в целях удовлетворения потребностей пользователей воздушного пространства, обеспечения безопасности использования воздушного пространства.</a:t>
            </a:r>
          </a:p>
          <a:p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требований настоящих Федеральных правил влечет ответственность в соответствии с законодательством Российской Федерации (</a:t>
            </a:r>
            <a:r>
              <a:rPr lang="ru-RU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160 ФП ИВП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042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spcAft>
                <a:spcPts val="0"/>
              </a:spcAft>
              <a:buNone/>
            </a:pPr>
            <a:endParaRPr lang="ru-RU" sz="2400" dirty="0" smtClean="0">
              <a:latin typeface="Times New Roman"/>
              <a:ea typeface="Calibri"/>
              <a:cs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	Субъектами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рассматриваемого деяния могут выступать граждане, должностные лица, юридические лица.</a:t>
            </a:r>
            <a:endParaRPr lang="ru-RU" sz="1600" dirty="0">
              <a:ea typeface="Calibri"/>
              <a:cs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endParaRPr lang="ru-RU" sz="1600" dirty="0">
              <a:ea typeface="Calibri"/>
              <a:cs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Административное правонарушение признается совершенным:</a:t>
            </a:r>
            <a:endParaRPr lang="ru-RU" sz="1600" dirty="0">
              <a:ea typeface="Calibri"/>
              <a:cs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умышленно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;</a:t>
            </a:r>
            <a:endParaRPr lang="ru-RU" sz="1600" dirty="0">
              <a:ea typeface="Calibri"/>
              <a:cs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по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неосторожности.</a:t>
            </a:r>
            <a:endParaRPr lang="ru-RU" sz="1600" dirty="0">
              <a:ea typeface="Calibri"/>
              <a:cs typeface="Times New Roman"/>
            </a:endParaRPr>
          </a:p>
          <a:p>
            <a:endParaRPr lang="ru-RU" sz="24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76771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638" y="1068391"/>
            <a:ext cx="8779850" cy="5789609"/>
          </a:xfrm>
        </p:spPr>
        <p:txBody>
          <a:bodyPr/>
          <a:lstStyle/>
          <a:p>
            <a:pPr indent="0" algn="just">
              <a:spcAft>
                <a:spcPts val="0"/>
              </a:spcAft>
              <a:buNone/>
            </a:pPr>
            <a:r>
              <a:rPr lang="ru-RU" sz="2400" b="1" i="1" dirty="0">
                <a:latin typeface="Times New Roman"/>
                <a:ea typeface="Calibri"/>
                <a:cs typeface="Times New Roman"/>
              </a:rPr>
              <a:t>1. Административное правонарушение признается совершенным умышленно, если лицо, его совершившее, сознавало противоправный характер своего действия (бездействия), предвидело его вредные последствия и желало наступления таких последствий или сознательно их допускало либо относилось к ним безразлично</a:t>
            </a:r>
            <a:r>
              <a:rPr lang="ru-RU" sz="2400" b="1" i="1" dirty="0" smtClean="0">
                <a:latin typeface="Times New Roman"/>
                <a:ea typeface="Calibri"/>
                <a:cs typeface="Times New Roman"/>
              </a:rPr>
              <a:t>.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400" b="1" i="1" dirty="0">
                <a:latin typeface="Times New Roman"/>
                <a:ea typeface="Calibri"/>
                <a:cs typeface="Times New Roman"/>
              </a:rPr>
              <a:t>2. Административное правонарушение признается совершенным по неосторожности, если лицо, его совершившее, предвидело возможность наступления вредных последствий своего действия (бездействия), но без достаточных к тому оснований самонадеянно рассчитывало на предотвращение таких последствий либо не предвидело возможности наступления таких последствий, хотя должно было и могло их предвидеть (статья 2.2 КоАП РФ).</a:t>
            </a:r>
            <a:endParaRPr lang="ru-RU" sz="16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09902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68391"/>
            <a:ext cx="8229600" cy="5456953"/>
          </a:xfrm>
        </p:spPr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	Совершению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административных правонарушений способствуют следующие причины и условия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: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800" dirty="0"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пренебрежительное отношение</a:t>
            </a:r>
            <a:r>
              <a:rPr lang="ru-RU" sz="2400" dirty="0">
                <a:latin typeface="Times New Roman"/>
                <a:ea typeface="SimSun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к </a:t>
            </a:r>
            <a:r>
              <a:rPr lang="ru-RU" sz="2400" dirty="0">
                <a:latin typeface="Times New Roman"/>
                <a:ea typeface="SimSun"/>
                <a:cs typeface="Times New Roman"/>
              </a:rPr>
              <a:t>исполнению обязанностей по обеспечению использования воздушного пространства Российской Федерации в порядке, установленном Федеральными правилами использования воздушного пространства Российской Федерации</a:t>
            </a:r>
            <a:r>
              <a:rPr lang="ru-RU" sz="2400" dirty="0" smtClean="0">
                <a:latin typeface="Times New Roman"/>
                <a:ea typeface="SimSun"/>
                <a:cs typeface="Times New Roman"/>
              </a:rPr>
              <a:t>;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 </a:t>
            </a:r>
            <a:endParaRPr lang="ru-RU" sz="1800" dirty="0"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недостаточный уровень правовой осведомленности о нормах воздушного права, установленных в сфере использования воздушного пространства, а также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отсутствие надлежащей заботливости и внимания к соблюдению установленного порядка </a:t>
            </a:r>
            <a:r>
              <a:rPr lang="ru-RU" sz="2400" dirty="0">
                <a:latin typeface="Times New Roman"/>
                <a:ea typeface="SimSun"/>
                <a:cs typeface="Times New Roman"/>
              </a:rPr>
              <a:t>использования воздушного пространства Российской Федерации.</a:t>
            </a:r>
            <a:endParaRPr lang="ru-RU" sz="1800" dirty="0">
              <a:ea typeface="Calibri"/>
              <a:cs typeface="Times New Roman"/>
            </a:endParaRPr>
          </a:p>
          <a:p>
            <a:endParaRPr lang="ru-RU" sz="24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8011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spect="1"/>
          </p:cNvSpPr>
          <p:nvPr>
            <p:ph type="ctrTitle"/>
          </p:nvPr>
        </p:nvSpPr>
        <p:spPr>
          <a:xfrm>
            <a:off x="359999" y="359999"/>
            <a:ext cx="8424936" cy="38864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980729"/>
            <a:ext cx="8352928" cy="5688632"/>
          </a:xfrm>
        </p:spPr>
        <p:txBody>
          <a:bodyPr>
            <a:noAutofit/>
          </a:bodyPr>
          <a:lstStyle/>
          <a:p>
            <a:pPr algn="just"/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воздушного пространства - деятельность, в процессе которой осуществляется перемещение в воздушном пространстве различных материальных объектов (воздушных судов, ракет и других объектов), а также другая деятельность (строительство высотных сооружений, деятельность, в процессе которой происходят электромагнитные и другие излучения, выброс в атмосферу веществ, ухудшающих видимость, проведение взрывных работ и т.п.), которая может представлять угрозу безопасности воздушного движения (</a:t>
            </a:r>
            <a:r>
              <a:rPr lang="ru-RU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2 Федеральных правил использования воздушного пространства Российской Федерации, утвержденных Постановлением Правительства РФ от 11.03.2010 N 138).</a:t>
            </a:r>
          </a:p>
          <a:p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38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spect="1"/>
          </p:cNvSpPr>
          <p:nvPr>
            <p:ph type="ctrTitle"/>
          </p:nvPr>
        </p:nvSpPr>
        <p:spPr>
          <a:xfrm>
            <a:off x="359999" y="359999"/>
            <a:ext cx="8424936" cy="38864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764704"/>
            <a:ext cx="8352928" cy="5904657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11.4 Кодекса Российской Федерации об административных правонарушениях.</a:t>
            </a:r>
          </a:p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Нарушение пользователем воздушного пространства федеральных правил использования воздушного пространства, если это действие не содержит уголовно наказуемого деяния, - влечет наложение административного штрафа на граждан в размере от двадцати тысяч до пятидесяти тысяч рублей; на должностных лиц - от ста тысяч до ста пятидесяти тысяч рублей; на юридических лиц - от двухсот пятидесяти тысяч до трехсот тысяч рублей или административное приостановление деятельности на срок до девяноста суток.</a:t>
            </a:r>
          </a:p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Нарушение правил использования воздушного пространства лицами, не наделенными в установленном порядке правом на осуществление деятельности по использованию воздушного пространства, если это действие не содержит уголовно наказуемого деяния, - влечет наложение административного штрафа на граждан в размере от тридцати тысяч до пятидесяти тысяч рублей; на должностных лиц - от пятидесяти тысяч до ста тысяч рублей; на юридических лиц - от трехсот тысяч до пятисот тысяч рублей или административное приостановление деятельности на срок до девяноста суток.</a:t>
            </a:r>
          </a:p>
          <a:p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102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spect="1"/>
          </p:cNvSpPr>
          <p:nvPr>
            <p:ph type="ctrTitle"/>
          </p:nvPr>
        </p:nvSpPr>
        <p:spPr>
          <a:xfrm>
            <a:off x="359999" y="359999"/>
            <a:ext cx="8424936" cy="38864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980729"/>
            <a:ext cx="8352928" cy="5688632"/>
          </a:xfrm>
        </p:spPr>
        <p:txBody>
          <a:bodyPr>
            <a:noAutofit/>
          </a:bodyPr>
          <a:lstStyle/>
          <a:p>
            <a:endParaRPr lang="ru-RU" sz="20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требований Федеральных правил осуществляется Федеральным агентством воздушного транспорта, органами обслуживания воздушного движения (управления полетами) в установленных для них зонах и районах.</a:t>
            </a:r>
          </a:p>
          <a:p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использованием воздушного пространства Российской Федерации в части выявления воздушных судов - нарушителей порядка использования воздушного пространства (далее - воздушные суда-нарушители) и воздушных судов - нарушителей правил пересечения государственной границы Российской Федерации осуществляется Министерством обороны Российской Федерации.</a:t>
            </a:r>
          </a:p>
          <a:p>
            <a:endParaRPr lang="ru-R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691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spect="1"/>
          </p:cNvSpPr>
          <p:nvPr>
            <p:ph type="ctrTitle"/>
          </p:nvPr>
        </p:nvSpPr>
        <p:spPr>
          <a:xfrm>
            <a:off x="359999" y="359999"/>
            <a:ext cx="8424936" cy="38864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067516"/>
            <a:ext cx="8352928" cy="5688632"/>
          </a:xfrm>
        </p:spPr>
        <p:txBody>
          <a:bodyPr>
            <a:noAutofit/>
          </a:bodyPr>
          <a:lstStyle/>
          <a:p>
            <a:pPr algn="just"/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показывает практика, чаще всего рассматриваются административные дела, связанные с полетами в запретных зонах, зонах ограничения полетов, приграничной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полосе и 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выполнении авиационно-химических работ.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936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spect="1"/>
          </p:cNvSpPr>
          <p:nvPr>
            <p:ph type="ctrTitle"/>
          </p:nvPr>
        </p:nvSpPr>
        <p:spPr>
          <a:xfrm>
            <a:off x="399181" y="383533"/>
            <a:ext cx="8424936" cy="38864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980729"/>
            <a:ext cx="8352928" cy="5688632"/>
          </a:xfrm>
        </p:spPr>
        <p:txBody>
          <a:bodyPr>
            <a:noAutofit/>
          </a:bodyPr>
          <a:lstStyle/>
          <a:p>
            <a:pPr algn="just"/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50" name="Picture 2" descr="C:\Users\fs_onsivpao_tba\Documents\1. Публичные мероприятия дек 2020\9125_15791546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68391"/>
            <a:ext cx="8297745" cy="552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52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УГАН НОТБ ЮФО Ространснадзора</a:t>
            </a:r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38" y="87316"/>
            <a:ext cx="956897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6" name="Picture 2" descr="C:\Users\fs_onsivpao_tba\Documents\1. Публичные мероприятия дек 2020\388467-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8208912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2439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710</TotalTime>
  <Words>831</Words>
  <Application>Microsoft Office PowerPoint</Application>
  <PresentationFormat>Экран (4:3)</PresentationFormat>
  <Paragraphs>151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  <vt:lpstr>УГАН НОТБ ЮФО Ространснадзора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Использование пользователями воздушного пространства класса «G» в соответствие с требованиями воздушного законодательства Российской Федерации.</dc:title>
  <dc:creator>_УГАН ОНСИВПАО Таракановский БА</dc:creator>
  <cp:lastModifiedBy>_УГАН ОНСИВПАО Таракановский БА</cp:lastModifiedBy>
  <cp:revision>78</cp:revision>
  <dcterms:created xsi:type="dcterms:W3CDTF">2017-04-04T10:09:52Z</dcterms:created>
  <dcterms:modified xsi:type="dcterms:W3CDTF">2020-12-11T06:28:08Z</dcterms:modified>
</cp:coreProperties>
</file>